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10"/>
  </p:notesMasterIdLst>
  <p:sldIdLst>
    <p:sldId id="268" r:id="rId2"/>
    <p:sldId id="265" r:id="rId3"/>
    <p:sldId id="269" r:id="rId4"/>
    <p:sldId id="267" r:id="rId5"/>
    <p:sldId id="263" r:id="rId6"/>
    <p:sldId id="270" r:id="rId7"/>
    <p:sldId id="266" r:id="rId8"/>
    <p:sldId id="262" r:id="rId9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DE5DA"/>
    <a:srgbClr val="66C3A8"/>
    <a:srgbClr val="6BCBDE"/>
    <a:srgbClr val="BB2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507AF-6D40-4131-8940-FAA77D16D8AD}" type="datetimeFigureOut">
              <a:rPr lang="de-DE" smtClean="0"/>
              <a:t>05.11.2025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5626E-EE20-4F2D-9FE3-4FF6D0F8E8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49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5DFF-4B0D-4865-98DD-560C490FF705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8AF-9B62-4EA9-83A0-7EB2FB58701B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115AC-3037-4F77-AB7B-6B5203A3F7AD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0F3EFB0B-DF50-4E0C-B55F-EE61CA7FED86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4" y="204742"/>
            <a:ext cx="1943100" cy="789305"/>
          </a:xfrm>
          <a:prstGeom prst="rect">
            <a:avLst/>
          </a:prstGeom>
        </p:spPr>
      </p:pic>
      <p:sp>
        <p:nvSpPr>
          <p:cNvPr id="8" name="Textfeld 2">
            <a:extLst>
              <a:ext uri="{FF2B5EF4-FFF2-40B4-BE49-F238E27FC236}">
                <a16:creationId xmlns:a16="http://schemas.microsoft.com/office/drawing/2014/main" id="{D5245529-9B62-426B-9CB0-055AD086CA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88113" y="336379"/>
            <a:ext cx="4862979" cy="82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Making your workplace climate friendly </a:t>
            </a:r>
            <a:br>
              <a:rPr lang="en-GB" sz="1400" b="1" kern="0" dirty="0">
                <a:solidFill>
                  <a:srgbClr val="BB2649"/>
                </a:solidFill>
                <a:effectLst/>
                <a:latin typeface="TT Fors Bold" panose="020B0003030001020000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de-DE" sz="1200" b="1" kern="0" dirty="0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Office </a:t>
            </a:r>
            <a:r>
              <a:rPr lang="de-DE" sz="1200" b="1" kern="0" dirty="0" err="1">
                <a:solidFill>
                  <a:srgbClr val="BB234A"/>
                </a:solidFill>
                <a:effectLst/>
                <a:latin typeface="TT Fors" panose="020B0003030001020000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polygons</a:t>
            </a:r>
            <a:endParaRPr lang="de-DE" sz="1600" b="1" kern="100" dirty="0">
              <a:solidFill>
                <a:srgbClr val="0F4761"/>
              </a:solidFill>
              <a:effectLst/>
              <a:latin typeface="Aptos Display"/>
              <a:ea typeface="DengXian Light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de-DE" sz="1200" kern="100" dirty="0">
                <a:effectLst/>
                <a:latin typeface="Aptos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B3992D-BAE6-4EC0-9F1C-8EE392B56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8AC1-9BF9-4936-9A63-D58756FE75F1}" type="datetime1">
              <a:rPr lang="LID4096" smtClean="0"/>
              <a:t>11/05/2025</a:t>
            </a:fld>
            <a:endParaRPr lang="en-MK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D8E58B17-D3F1-4030-80BB-607CA0CB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F5634CC-3197-4785-8B08-89F35B15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T Fors" panose="020B0003030001020000" pitchFamily="34" charset="0"/>
              </a:defRPr>
            </a:lvl1pPr>
          </a:lstStyle>
          <a:p>
            <a:fld id="{07AD9E27-58D0-6C4D-AA9D-7553C3D5B6E4}" type="slidenum">
              <a:rPr lang="en-MK" smtClean="0"/>
              <a:pPr/>
              <a:t>‹#›</a:t>
            </a:fld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AE0F-A446-4CD2-A502-82267EF9EE98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9AF5-F3F3-4FCB-B6D6-1668B36DF209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5CAB-4551-442F-806A-BD2486FB8F34}" type="datetime1">
              <a:rPr lang="LID4096" smtClean="0"/>
              <a:t>11/05/2025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403B-FE0D-4705-855D-7E53A3E416FD}" type="datetime1">
              <a:rPr lang="LID4096" smtClean="0"/>
              <a:t>11/05/2025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308-F7BF-454B-BA47-4AFAB6117C84}" type="datetime1">
              <a:rPr lang="LID4096" smtClean="0"/>
              <a:t>11/05/2025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A184-6884-4825-B537-E562C6CD4D6E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C6CCD-A1A4-49BF-AD73-937565525146}" type="datetime1">
              <a:rPr lang="LID4096" smtClean="0"/>
              <a:t>11/05/2025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D533D-CF6C-47EE-8A18-BF756B6AC541}" type="datetime1">
              <a:rPr lang="LID4096" smtClean="0"/>
              <a:t>11/05/2025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4.wdp"/><Relationship Id="rId4" Type="http://schemas.openxmlformats.org/officeDocument/2006/relationships/image" Target="../media/image19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9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6.wdp"/><Relationship Id="rId7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9.sv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12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microsoft.com/office/2007/relationships/hdphoto" Target="../media/hdphoto8.wdp"/><Relationship Id="rId5" Type="http://schemas.openxmlformats.org/officeDocument/2006/relationships/image" Target="../media/image13.png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microsoft.com/office/2007/relationships/hdphoto" Target="../media/hdphoto7.wdp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EDC41133-D8E6-4875-90D1-20A6C632EA84}"/>
              </a:ext>
            </a:extLst>
          </p:cNvPr>
          <p:cNvSpPr/>
          <p:nvPr/>
        </p:nvSpPr>
        <p:spPr>
          <a:xfrm>
            <a:off x="1390073" y="2289892"/>
            <a:ext cx="7684654" cy="4165600"/>
          </a:xfrm>
          <a:prstGeom prst="rect">
            <a:avLst/>
          </a:prstGeom>
          <a:solidFill>
            <a:srgbClr val="F5DF4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A2AC6B20-0E10-4D28-B29E-614D3A663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608853"/>
              </p:ext>
            </p:extLst>
          </p:nvPr>
        </p:nvGraphicFramePr>
        <p:xfrm>
          <a:off x="1964311" y="3359660"/>
          <a:ext cx="6602416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0322">
                  <a:extLst>
                    <a:ext uri="{9D8B030D-6E8A-4147-A177-3AD203B41FA5}">
                      <a16:colId xmlns:a16="http://schemas.microsoft.com/office/drawing/2014/main" val="1285288196"/>
                    </a:ext>
                  </a:extLst>
                </a:gridCol>
                <a:gridCol w="5872094">
                  <a:extLst>
                    <a:ext uri="{9D8B030D-6E8A-4147-A177-3AD203B41FA5}">
                      <a16:colId xmlns:a16="http://schemas.microsoft.com/office/drawing/2014/main" val="3089155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100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angaja</a:t>
                      </a:r>
                      <a:r>
                        <a:rPr lang="ro-RO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ți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1527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TT Fors" panose="020B0003030001020000" pitchFamily="34" charset="0"/>
                        </a:rPr>
                        <a:t>10 km </a:t>
                      </a:r>
                      <a:r>
                        <a:rPr lang="ro-RO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naveta medie a angajaților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1917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280 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2 </a:t>
                      </a:r>
                      <a:r>
                        <a:rPr lang="ro-RO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suprafața biroului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941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30,000 kWh/</a:t>
                      </a:r>
                      <a:r>
                        <a:rPr lang="ro-RO" sz="2000" dirty="0">
                          <a:solidFill>
                            <a:srgbClr val="000000"/>
                          </a:solidFill>
                          <a:latin typeface="TT Fors" panose="020B0003030001020000" pitchFamily="34" charset="0"/>
                        </a:rPr>
                        <a:t>an consum de energie electrică</a:t>
                      </a: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2663256"/>
                  </a:ext>
                </a:extLst>
              </a:tr>
            </a:tbl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DD7B5B53-57FA-4BE7-A288-EFF346982B85}"/>
              </a:ext>
            </a:extLst>
          </p:cNvPr>
          <p:cNvSpPr/>
          <p:nvPr/>
        </p:nvSpPr>
        <p:spPr>
          <a:xfrm>
            <a:off x="1868582" y="2612769"/>
            <a:ext cx="430133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000000"/>
                </a:solidFill>
                <a:latin typeface="TT Fors Bold" panose="020B0003030001020000" pitchFamily="34" charset="0"/>
              </a:rPr>
              <a:t>Biroul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BFAB0E9-A5CF-4459-B445-FA1AA4AF740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</a:blip>
          <a:stretch>
            <a:fillRect/>
          </a:stretch>
        </p:blipFill>
        <p:spPr>
          <a:xfrm>
            <a:off x="2192545" y="3817522"/>
            <a:ext cx="305914" cy="30591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53B9DA2-7599-40FD-A1B1-FABA612791A8}"/>
              </a:ext>
            </a:extLst>
          </p:cNvPr>
          <p:cNvSpPr/>
          <p:nvPr/>
        </p:nvSpPr>
        <p:spPr>
          <a:xfrm>
            <a:off x="3532943" y="5511427"/>
            <a:ext cx="52739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Dioxidul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de carbon (CO2)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este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un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gaz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cu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efect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seră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. „E” din CO2e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reprezintă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o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unitate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care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transformă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diverse gaze cu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efect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seră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în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CO2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pentru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a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compara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impactul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lor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asupra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T Fors" panose="020B0003030001020000" pitchFamily="34" charset="0"/>
              </a:rPr>
              <a:t>climei</a:t>
            </a:r>
            <a:r>
              <a:rPr lang="en-US" sz="1400" dirty="0">
                <a:solidFill>
                  <a:srgbClr val="000000"/>
                </a:solidFill>
                <a:latin typeface="TT Fors" panose="020B0003030001020000" pitchFamily="34" charset="0"/>
              </a:rPr>
              <a:t>.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A2EAB6D-676D-41EC-9805-95CB1E4D1349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978"/>
                    </a14:imgEffect>
                    <a14:imgEffect>
                      <a14:saturation sat="0"/>
                    </a14:imgEffect>
                    <a14:imgEffect>
                      <a14:brightnessContrast bright="100000" contras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4311" y="4351680"/>
            <a:ext cx="778574" cy="77857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65E2315-1D82-463C-AA74-6AAFE73D6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144746" y="4178583"/>
            <a:ext cx="401512" cy="40151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484DE20-7620-4E8E-95AB-4A1BA89C62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8070" y="3267395"/>
            <a:ext cx="600846" cy="600846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A74297C7-4DDA-4081-8F1E-D955EF12BADA}"/>
              </a:ext>
            </a:extLst>
          </p:cNvPr>
          <p:cNvSpPr/>
          <p:nvPr/>
        </p:nvSpPr>
        <p:spPr>
          <a:xfrm>
            <a:off x="1868582" y="3003007"/>
            <a:ext cx="58326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Calculele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se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bazează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pe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următoarele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aspecte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legate de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locul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dumneavoastră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 de </a:t>
            </a:r>
            <a:r>
              <a:rPr lang="en-US" sz="1200" i="1" dirty="0" err="1">
                <a:solidFill>
                  <a:srgbClr val="000000"/>
                </a:solidFill>
                <a:latin typeface="TT Fors" panose="020B0003030001020000" pitchFamily="34" charset="0"/>
              </a:rPr>
              <a:t>muncă</a:t>
            </a:r>
            <a:r>
              <a:rPr lang="en-US" sz="1200" i="1" dirty="0">
                <a:solidFill>
                  <a:srgbClr val="000000"/>
                </a:solidFill>
                <a:latin typeface="TT Fors" panose="020B0003030001020000" pitchFamily="34" charset="0"/>
              </a:rPr>
              <a:t>: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80BC3764-F0C4-4209-B5A7-23E82FA0A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216222" y="4857196"/>
            <a:ext cx="1738332" cy="1738332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9B9D18FB-F8F3-4EF9-BA97-C2D50AF697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6582" y="2435842"/>
            <a:ext cx="1581964" cy="158496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13A19BC-63DA-4AB9-93FA-337E0B27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1</a:t>
            </a:fld>
            <a:endParaRPr lang="en-MK" dirty="0"/>
          </a:p>
        </p:txBody>
      </p:sp>
      <p:pic>
        <p:nvPicPr>
          <p:cNvPr id="23" name="Grafik 22" descr="Schere">
            <a:extLst>
              <a:ext uri="{FF2B5EF4-FFF2-40B4-BE49-F238E27FC236}">
                <a16:creationId xmlns:a16="http://schemas.microsoft.com/office/drawing/2014/main" id="{1D933C0C-2922-487E-835E-1E53EB8FA9B6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3668499">
            <a:off x="872967" y="1678622"/>
            <a:ext cx="354330" cy="354330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2F7BBE0B-337D-4C6D-86BA-70C2D33FBC4A}"/>
              </a:ext>
            </a:extLst>
          </p:cNvPr>
          <p:cNvCxnSpPr/>
          <p:nvPr/>
        </p:nvCxnSpPr>
        <p:spPr>
          <a:xfrm>
            <a:off x="1194912" y="1855152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1">
            <a:extLst>
              <a:ext uri="{FF2B5EF4-FFF2-40B4-BE49-F238E27FC236}">
                <a16:creationId xmlns:a16="http://schemas.microsoft.com/office/drawing/2014/main" id="{C6B225C2-E98A-CA0F-E8B2-AE02055B2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381" y="6759128"/>
            <a:ext cx="61699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150" altLang="en-150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CC BY-SA 4.0 PAFF, cu excepția iconițelor. Acestea sunt licențiate sub NounPro License (The Noun Project).</a:t>
            </a:r>
          </a:p>
        </p:txBody>
      </p:sp>
    </p:spTree>
    <p:extLst>
      <p:ext uri="{BB962C8B-B14F-4D97-AF65-F5344CB8AC3E}">
        <p14:creationId xmlns:p14="http://schemas.microsoft.com/office/powerpoint/2010/main" val="172952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7429D38E-4B29-49DB-B6E2-3C773BD79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1000"/>
                    </a14:imgEffect>
                    <a14:imgEffect>
                      <a14:brightnessContrast bright="19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0592" y="3003041"/>
            <a:ext cx="4791871" cy="479796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8AE478B7-589A-45B5-A73E-F5E8BEAFE381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467"/>
                    </a14:imgEffect>
                    <a14:imgEffect>
                      <a14:saturation sat="71000"/>
                    </a14:imgEffect>
                    <a14:imgEffect>
                      <a14:brightnessContrast bright="3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4373" y="3039219"/>
            <a:ext cx="4935600" cy="49500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C20889DC-C894-45A0-983D-93AC96201C0D}"/>
              </a:ext>
            </a:extLst>
          </p:cNvPr>
          <p:cNvSpPr/>
          <p:nvPr/>
        </p:nvSpPr>
        <p:spPr>
          <a:xfrm>
            <a:off x="748930" y="1228357"/>
            <a:ext cx="692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64AC95"/>
                </a:solidFill>
                <a:latin typeface="TT Fors Bold" panose="020B0003030001020000" pitchFamily="34" charset="0"/>
              </a:rPr>
              <a:t>Dieta</a:t>
            </a:r>
            <a:endParaRPr lang="de-DE" dirty="0"/>
          </a:p>
        </p:txBody>
      </p:sp>
      <p:pic>
        <p:nvPicPr>
          <p:cNvPr id="8" name="Inhaltsplatzhalter 3">
            <a:extLst>
              <a:ext uri="{FF2B5EF4-FFF2-40B4-BE49-F238E27FC236}">
                <a16:creationId xmlns:a16="http://schemas.microsoft.com/office/drawing/2014/main" id="{3851A0E8-9370-4DD8-8A9E-E5DF4BEB749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904712" y="-60305"/>
            <a:ext cx="4935600" cy="495000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6256BA51-E891-4D0F-9D62-F2B13AC80B3E}"/>
              </a:ext>
            </a:extLst>
          </p:cNvPr>
          <p:cNvSpPr>
            <a:spLocks noChangeAspect="1"/>
          </p:cNvSpPr>
          <p:nvPr/>
        </p:nvSpPr>
        <p:spPr>
          <a:xfrm>
            <a:off x="7908220" y="3199577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6391955-3C84-40C4-940F-30F547A7961F}"/>
              </a:ext>
            </a:extLst>
          </p:cNvPr>
          <p:cNvSpPr/>
          <p:nvPr/>
        </p:nvSpPr>
        <p:spPr>
          <a:xfrm>
            <a:off x="7563356" y="943994"/>
            <a:ext cx="142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Dietă vegană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FBE678B-E3DE-4C8A-AD01-204DD8948DC9}"/>
              </a:ext>
            </a:extLst>
          </p:cNvPr>
          <p:cNvSpPr/>
          <p:nvPr/>
        </p:nvSpPr>
        <p:spPr>
          <a:xfrm>
            <a:off x="7188816" y="188569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Oferirea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unui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meniu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vegan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prânz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în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cantina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dumneavoastră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7645E5D-199D-47CC-BD12-66F15B4AF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087" y="3265309"/>
            <a:ext cx="653853" cy="653853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1A60AD6F-BEE9-4AED-83AD-F9F13A4DC05B}"/>
              </a:ext>
            </a:extLst>
          </p:cNvPr>
          <p:cNvSpPr/>
          <p:nvPr/>
        </p:nvSpPr>
        <p:spPr>
          <a:xfrm>
            <a:off x="6919193" y="1413023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6F513ED-FC31-4FA2-86B7-61B86FAD054B}"/>
              </a:ext>
            </a:extLst>
          </p:cNvPr>
          <p:cNvSpPr/>
          <p:nvPr/>
        </p:nvSpPr>
        <p:spPr>
          <a:xfrm>
            <a:off x="5386832" y="534688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Oferirea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unui</a:t>
            </a:r>
            <a:endParaRPr lang="en-US" sz="1400" dirty="0"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latin typeface="TT Fors" panose="020B0003030001020000" pitchFamily="34" charset="0"/>
              </a:rPr>
              <a:t>meniu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ro-RO" sz="1400" dirty="0">
                <a:latin typeface="TT Fors" panose="020B0003030001020000" pitchFamily="34" charset="0"/>
              </a:rPr>
              <a:t>mixt</a:t>
            </a:r>
            <a:r>
              <a:rPr lang="en-US" sz="1400" dirty="0">
                <a:latin typeface="TT Fors" panose="020B0003030001020000" pitchFamily="34" charset="0"/>
              </a:rPr>
              <a:t> de </a:t>
            </a:r>
            <a:r>
              <a:rPr lang="en-US" sz="1400" dirty="0" err="1">
                <a:latin typeface="TT Fors" panose="020B0003030001020000" pitchFamily="34" charset="0"/>
              </a:rPr>
              <a:t>prânz</a:t>
            </a:r>
            <a:endParaRPr lang="en-US" sz="1400" dirty="0"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latin typeface="TT Fors" panose="020B0003030001020000" pitchFamily="34" charset="0"/>
              </a:rPr>
              <a:t>în</a:t>
            </a:r>
            <a:r>
              <a:rPr lang="en-US" sz="1400" dirty="0">
                <a:latin typeface="TT Fors" panose="020B0003030001020000" pitchFamily="34" charset="0"/>
              </a:rPr>
              <a:t> cantina </a:t>
            </a:r>
            <a:r>
              <a:rPr lang="en-US" sz="1400" dirty="0" err="1">
                <a:latin typeface="TT Fors" panose="020B0003030001020000" pitchFamily="34" charset="0"/>
              </a:rPr>
              <a:t>dumneavoastră</a:t>
            </a:r>
            <a:endParaRPr lang="en-US" sz="1400" dirty="0">
              <a:latin typeface="TT Fors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2C1AC8B-B554-4EEC-A486-1AE48A04BB4B}"/>
              </a:ext>
            </a:extLst>
          </p:cNvPr>
          <p:cNvSpPr/>
          <p:nvPr/>
        </p:nvSpPr>
        <p:spPr>
          <a:xfrm>
            <a:off x="1765826" y="536136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Oferirea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unui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meniu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ro-RO" sz="1400" dirty="0">
                <a:solidFill>
                  <a:schemeClr val="bg1"/>
                </a:solidFill>
                <a:latin typeface="TT Fors" panose="020B0003030001020000" pitchFamily="34" charset="0"/>
              </a:rPr>
              <a:t>vegetarian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prânz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în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cantina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dumneavoastră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EB6547A-BB70-4A36-893F-6DB80664EC53}"/>
              </a:ext>
            </a:extLst>
          </p:cNvPr>
          <p:cNvSpPr/>
          <p:nvPr/>
        </p:nvSpPr>
        <p:spPr>
          <a:xfrm>
            <a:off x="1613953" y="4885393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45 000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D9D46E4-2C80-4B29-B147-FCC83D17C2FD}"/>
              </a:ext>
            </a:extLst>
          </p:cNvPr>
          <p:cNvSpPr/>
          <p:nvPr/>
        </p:nvSpPr>
        <p:spPr>
          <a:xfrm>
            <a:off x="5345906" y="4908842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70 000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30EA57-EF73-4B19-AF68-15668B35DC87}"/>
              </a:ext>
            </a:extLst>
          </p:cNvPr>
          <p:cNvSpPr/>
          <p:nvPr/>
        </p:nvSpPr>
        <p:spPr>
          <a:xfrm>
            <a:off x="2065947" y="4413895"/>
            <a:ext cx="1868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Dietă vegetariană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4EF53A-7D22-4808-9339-4D1C561C643B}"/>
              </a:ext>
            </a:extLst>
          </p:cNvPr>
          <p:cNvSpPr/>
          <p:nvPr/>
        </p:nvSpPr>
        <p:spPr>
          <a:xfrm>
            <a:off x="5839356" y="4380382"/>
            <a:ext cx="1286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latin typeface="TT Fors Bold" panose="020B0003030001020000" pitchFamily="34" charset="0"/>
              </a:rPr>
              <a:t>Dietă mixtă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DE16F4E-8327-4187-A625-715CC348F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2</a:t>
            </a:fld>
            <a:endParaRPr lang="en-MK" dirty="0"/>
          </a:p>
        </p:txBody>
      </p:sp>
      <p:pic>
        <p:nvPicPr>
          <p:cNvPr id="19" name="Grafik 18" descr="Schere">
            <a:extLst>
              <a:ext uri="{FF2B5EF4-FFF2-40B4-BE49-F238E27FC236}">
                <a16:creationId xmlns:a16="http://schemas.microsoft.com/office/drawing/2014/main" id="{BAE8782F-D142-484B-93E3-A9A893D4B7B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DF3CD60-C17C-47D9-AE41-4E1C1ACE9E87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06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03DBF169-1214-4DAC-87B8-7B6862054183}"/>
              </a:ext>
            </a:extLst>
          </p:cNvPr>
          <p:cNvSpPr/>
          <p:nvPr/>
        </p:nvSpPr>
        <p:spPr>
          <a:xfrm>
            <a:off x="687191" y="1223231"/>
            <a:ext cx="1297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Mobilitatea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706D965-13A8-4924-8982-A2562DF0D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32"/>
                    </a14:imgEffect>
                    <a14:imgEffect>
                      <a14:brightnessContrast bright="43000" contrast="3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6258" y="2707057"/>
            <a:ext cx="4943905" cy="49500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1352F5B-E45D-42CB-B52C-8018099785E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041"/>
                    </a14:imgEffect>
                    <a14:imgEffect>
                      <a14:saturation sat="110000"/>
                    </a14:imgEffect>
                    <a14:imgEffect>
                      <a14:brightnessContrast bright="2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817" y="220850"/>
            <a:ext cx="4935600" cy="495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7A511D-2639-437F-9B16-272296EBCF9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-375395" y="2904968"/>
            <a:ext cx="4935600" cy="495000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40203DF3-22E1-4EDD-9606-3B0F656E0319}"/>
              </a:ext>
            </a:extLst>
          </p:cNvPr>
          <p:cNvSpPr/>
          <p:nvPr/>
        </p:nvSpPr>
        <p:spPr>
          <a:xfrm>
            <a:off x="3584213" y="1630713"/>
            <a:ext cx="2038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Transport în comun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628CF84-A788-4C7D-AAB3-DC05562F9C13}"/>
              </a:ext>
            </a:extLst>
          </p:cNvPr>
          <p:cNvSpPr/>
          <p:nvPr/>
        </p:nvSpPr>
        <p:spPr>
          <a:xfrm>
            <a:off x="3404228" y="257241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TT Fors" panose="020B0003030001020000" pitchFamily="34" charset="0"/>
              </a:rPr>
              <a:t>Pentru uzul zilnic.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7E4277D-4690-4AE2-9F81-FE20663AD1A2}"/>
              </a:ext>
            </a:extLst>
          </p:cNvPr>
          <p:cNvSpPr/>
          <p:nvPr/>
        </p:nvSpPr>
        <p:spPr>
          <a:xfrm>
            <a:off x="3356604" y="2045150"/>
            <a:ext cx="206197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4 000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C4D1D6D-1145-430B-BA4C-DB95C1B4A9EF}"/>
              </a:ext>
            </a:extLst>
          </p:cNvPr>
          <p:cNvSpPr/>
          <p:nvPr/>
        </p:nvSpPr>
        <p:spPr>
          <a:xfrm>
            <a:off x="6420391" y="3987470"/>
            <a:ext cx="2156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Mașină electrică din </a:t>
            </a:r>
          </a:p>
          <a:p>
            <a:pPr algn="ctr"/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partea companiei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D2D627-82EE-48BF-B111-155D95BBB18B}"/>
              </a:ext>
            </a:extLst>
          </p:cNvPr>
          <p:cNvSpPr/>
          <p:nvPr/>
        </p:nvSpPr>
        <p:spPr>
          <a:xfrm>
            <a:off x="6284426" y="527558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TT Fors" panose="020B0003030001020000" pitchFamily="34" charset="0"/>
              </a:rPr>
              <a:t>Pentru uzul zilnic.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0E2A18-7195-4805-B567-58C4DB462F9A}"/>
              </a:ext>
            </a:extLst>
          </p:cNvPr>
          <p:cNvSpPr/>
          <p:nvPr/>
        </p:nvSpPr>
        <p:spPr>
          <a:xfrm>
            <a:off x="6156687" y="4686170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24 000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3AB2898-ADD2-4E04-8719-B4F314CD0613}"/>
              </a:ext>
            </a:extLst>
          </p:cNvPr>
          <p:cNvSpPr/>
          <p:nvPr/>
        </p:nvSpPr>
        <p:spPr>
          <a:xfrm>
            <a:off x="1058436" y="4160186"/>
            <a:ext cx="2067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Bicicletă din partea </a:t>
            </a:r>
          </a:p>
          <a:p>
            <a:pPr algn="ctr"/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companiei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51CC973-037A-46A6-A606-749AD1D3BD04}"/>
              </a:ext>
            </a:extLst>
          </p:cNvPr>
          <p:cNvSpPr/>
          <p:nvPr/>
        </p:nvSpPr>
        <p:spPr>
          <a:xfrm>
            <a:off x="941543" y="5324738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TT Fors" panose="020B0003030001020000" pitchFamily="34" charset="0"/>
              </a:rPr>
              <a:t>Pentru uzul zilnic.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C133BD2-3828-476F-8AE3-ADD0C04B0459}"/>
              </a:ext>
            </a:extLst>
          </p:cNvPr>
          <p:cNvSpPr/>
          <p:nvPr/>
        </p:nvSpPr>
        <p:spPr>
          <a:xfrm>
            <a:off x="1029795" y="4793328"/>
            <a:ext cx="189205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250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612651-96E7-465D-9421-1A241BEB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3</a:t>
            </a:fld>
            <a:endParaRPr lang="en-MK"/>
          </a:p>
        </p:txBody>
      </p:sp>
      <p:pic>
        <p:nvPicPr>
          <p:cNvPr id="25" name="Grafik 24" descr="Schere">
            <a:extLst>
              <a:ext uri="{FF2B5EF4-FFF2-40B4-BE49-F238E27FC236}">
                <a16:creationId xmlns:a16="http://schemas.microsoft.com/office/drawing/2014/main" id="{1D998435-F96B-4543-97BD-85C374E62F4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6973518D-CC6F-44E4-8E63-BD5D8623A869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79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983B3F9-5794-446B-B86C-51456970399C}"/>
              </a:ext>
            </a:extLst>
          </p:cNvPr>
          <p:cNvSpPr/>
          <p:nvPr/>
        </p:nvSpPr>
        <p:spPr>
          <a:xfrm>
            <a:off x="742525" y="1235156"/>
            <a:ext cx="1114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Materiale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A67AEE-A0ED-4E73-AE95-BE19AB5F597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498283" y="315303"/>
            <a:ext cx="4935600" cy="4950000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589E2020-4A2A-41BD-96B5-78B66145FEF1}"/>
              </a:ext>
            </a:extLst>
          </p:cNvPr>
          <p:cNvSpPr>
            <a:spLocks noChangeAspect="1"/>
          </p:cNvSpPr>
          <p:nvPr/>
        </p:nvSpPr>
        <p:spPr>
          <a:xfrm>
            <a:off x="1469212" y="6125576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30FBDF-052B-489B-BEF4-C385D30DC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755" y="3644875"/>
            <a:ext cx="731583" cy="73158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E6C978D-B036-4F7B-AADF-CA80191D9F6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761"/>
                    </a14:imgEffect>
                    <a14:imgEffect>
                      <a14:saturation sat="45000"/>
                    </a14:imgEffect>
                    <a14:imgEffect>
                      <a14:brightnessContrast bright="23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0148" y="2816115"/>
            <a:ext cx="4935600" cy="4950000"/>
          </a:xfrm>
          <a:prstGeom prst="rect">
            <a:avLst/>
          </a:prstGeom>
          <a:noFill/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9E547813-DC50-4A7C-A0FF-2356FDBDEE4B}"/>
              </a:ext>
            </a:extLst>
          </p:cNvPr>
          <p:cNvSpPr/>
          <p:nvPr/>
        </p:nvSpPr>
        <p:spPr>
          <a:xfrm>
            <a:off x="3951481" y="1639186"/>
            <a:ext cx="1633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latin typeface="TT Fors Bold" panose="020B0003030001020000" pitchFamily="34" charset="0"/>
              </a:rPr>
              <a:t>Hârtie reciclată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0B8B44B-77C3-4B91-9047-2BCEBD63F34C}"/>
              </a:ext>
            </a:extLst>
          </p:cNvPr>
          <p:cNvSpPr/>
          <p:nvPr/>
        </p:nvSpPr>
        <p:spPr>
          <a:xfrm>
            <a:off x="3740717" y="2580891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TT Fors" panose="020B0003030001020000" pitchFamily="34" charset="0"/>
              </a:rPr>
              <a:t>Produsă din hârtie deja folosită.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93FFA69-8439-4767-A65A-BF3D0A997F56}"/>
              </a:ext>
            </a:extLst>
          </p:cNvPr>
          <p:cNvSpPr/>
          <p:nvPr/>
        </p:nvSpPr>
        <p:spPr>
          <a:xfrm>
            <a:off x="3763366" y="2108215"/>
            <a:ext cx="200907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3525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0A389E4-6806-4BDE-9324-F28210FA834B}"/>
              </a:ext>
            </a:extLst>
          </p:cNvPr>
          <p:cNvSpPr/>
          <p:nvPr/>
        </p:nvSpPr>
        <p:spPr>
          <a:xfrm>
            <a:off x="7112789" y="4157307"/>
            <a:ext cx="1630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latin typeface="TT Fors Bold" panose="020B0003030001020000" pitchFamily="34" charset="0"/>
              </a:rPr>
              <a:t>Hâ</a:t>
            </a:r>
            <a:r>
              <a:rPr lang="de-DE" b="1" dirty="0" err="1">
                <a:latin typeface="TT Fors Bold" panose="020B0003030001020000" pitchFamily="34" charset="0"/>
              </a:rPr>
              <a:t>rtie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din</a:t>
            </a:r>
            <a:r>
              <a:rPr lang="de-DE" b="1" dirty="0">
                <a:latin typeface="TT Fors Bold" panose="020B0003030001020000" pitchFamily="34" charset="0"/>
              </a:rPr>
              <a:t> </a:t>
            </a:r>
            <a:r>
              <a:rPr lang="de-DE" b="1" dirty="0" err="1">
                <a:latin typeface="TT Fors Bold" panose="020B0003030001020000" pitchFamily="34" charset="0"/>
              </a:rPr>
              <a:t>fibr</a:t>
            </a:r>
            <a:r>
              <a:rPr lang="ro-RO" b="1" dirty="0">
                <a:latin typeface="TT Fors Bold" panose="020B0003030001020000" pitchFamily="34" charset="0"/>
              </a:rPr>
              <a:t>ă</a:t>
            </a:r>
            <a:endParaRPr lang="de-DE" b="1" dirty="0">
              <a:latin typeface="TT Fors Bold" panose="020B0003030001020000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06A393B-8042-4475-95C1-B5E4D837BDB2}"/>
              </a:ext>
            </a:extLst>
          </p:cNvPr>
          <p:cNvSpPr/>
          <p:nvPr/>
        </p:nvSpPr>
        <p:spPr>
          <a:xfrm>
            <a:off x="6807382" y="5118679"/>
            <a:ext cx="2428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Fabricat</a:t>
            </a:r>
            <a:r>
              <a:rPr lang="en-US" sz="1400" dirty="0">
                <a:latin typeface="TT Fors" panose="020B0003030001020000" pitchFamily="34" charset="0"/>
              </a:rPr>
              <a:t> din </a:t>
            </a:r>
            <a:r>
              <a:rPr lang="en-US" sz="1400" dirty="0" err="1">
                <a:latin typeface="TT Fors" panose="020B0003030001020000" pitchFamily="34" charset="0"/>
              </a:rPr>
              <a:t>lemn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proaspăt</a:t>
            </a:r>
            <a:r>
              <a:rPr lang="en-US" sz="1400" dirty="0">
                <a:latin typeface="TT Fors" panose="020B0003030001020000" pitchFamily="34" charset="0"/>
              </a:rPr>
              <a:t>. </a:t>
            </a:r>
            <a:r>
              <a:rPr lang="ro-RO" sz="1400" dirty="0">
                <a:latin typeface="TT Fors" panose="020B0003030001020000" pitchFamily="34" charset="0"/>
              </a:rPr>
              <a:t>Producerea ei consumă</a:t>
            </a:r>
            <a:r>
              <a:rPr lang="en-US" sz="1400" dirty="0">
                <a:latin typeface="TT Fors" panose="020B0003030001020000" pitchFamily="34" charset="0"/>
              </a:rPr>
              <a:t>:</a:t>
            </a:r>
          </a:p>
          <a:p>
            <a:pPr algn="ctr"/>
            <a:r>
              <a:rPr lang="en-US" sz="1400" dirty="0">
                <a:latin typeface="TT Fors" panose="020B0003030001020000" pitchFamily="34" charset="0"/>
              </a:rPr>
              <a:t>500 de </a:t>
            </a:r>
            <a:r>
              <a:rPr lang="en-US" sz="1400" dirty="0" err="1">
                <a:latin typeface="TT Fors" panose="020B0003030001020000" pitchFamily="34" charset="0"/>
              </a:rPr>
              <a:t>copaci</a:t>
            </a:r>
            <a:r>
              <a:rPr lang="en-US" sz="1400" dirty="0">
                <a:latin typeface="TT Fors" panose="020B0003030001020000" pitchFamily="34" charset="0"/>
              </a:rPr>
              <a:t>/an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7FDFD58-593D-4599-B4D6-1A32B8DCB127}"/>
              </a:ext>
            </a:extLst>
          </p:cNvPr>
          <p:cNvSpPr/>
          <p:nvPr/>
        </p:nvSpPr>
        <p:spPr>
          <a:xfrm>
            <a:off x="6633295" y="4591411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23 500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2015A0-A441-4147-9DE6-5D2F7214A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4</a:t>
            </a:fld>
            <a:endParaRPr lang="en-MK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BF1E182-565A-4B88-AABC-4C97A035CA78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3632"/>
                    </a14:imgEffect>
                    <a14:imgEffect>
                      <a14:brightnessContrast bright="53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04102" y="2949446"/>
            <a:ext cx="4935600" cy="4950000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AB55005D-F743-44B1-BC9A-75A20625FD8B}"/>
              </a:ext>
            </a:extLst>
          </p:cNvPr>
          <p:cNvSpPr/>
          <p:nvPr/>
        </p:nvSpPr>
        <p:spPr>
          <a:xfrm>
            <a:off x="1153634" y="4136743"/>
            <a:ext cx="2213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latin typeface="TT Fors Bold" panose="020B0003030001020000" pitchFamily="34" charset="0"/>
              </a:rPr>
              <a:t>Mașină pe carburant</a:t>
            </a:r>
          </a:p>
          <a:p>
            <a:pPr algn="ctr"/>
            <a:r>
              <a:rPr lang="ro-RO" b="1" dirty="0">
                <a:latin typeface="TT Fors Bold" panose="020B0003030001020000" pitchFamily="34" charset="0"/>
              </a:rPr>
              <a:t>din partea companiei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218E9DE-35F9-4130-873B-35158E978B4B}"/>
              </a:ext>
            </a:extLst>
          </p:cNvPr>
          <p:cNvSpPr/>
          <p:nvPr/>
        </p:nvSpPr>
        <p:spPr>
          <a:xfrm>
            <a:off x="972865" y="5270031"/>
            <a:ext cx="2428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latin typeface="TT Fors" panose="020B0003030001020000" pitchFamily="34" charset="0"/>
              </a:rPr>
              <a:t>Pentru uzul zilnic.</a:t>
            </a:r>
            <a:endParaRPr lang="en-US" sz="1400" dirty="0">
              <a:latin typeface="TT Fors" panose="020B0003030001020000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CB06695-FF17-42C3-99C4-62B282CA12ED}"/>
              </a:ext>
            </a:extLst>
          </p:cNvPr>
          <p:cNvSpPr/>
          <p:nvPr/>
        </p:nvSpPr>
        <p:spPr>
          <a:xfrm>
            <a:off x="1003498" y="4797355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55 000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pic>
        <p:nvPicPr>
          <p:cNvPr id="42" name="Grafik 41" descr="Schere">
            <a:extLst>
              <a:ext uri="{FF2B5EF4-FFF2-40B4-BE49-F238E27FC236}">
                <a16:creationId xmlns:a16="http://schemas.microsoft.com/office/drawing/2014/main" id="{2B3D1946-DEFF-452B-80A1-FA255585968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BF8CD936-0AB9-49D7-B514-756FA97492D3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37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A6EBBCC-4053-463B-89E0-0C3923304B09}"/>
              </a:ext>
            </a:extLst>
          </p:cNvPr>
          <p:cNvSpPr/>
          <p:nvPr/>
        </p:nvSpPr>
        <p:spPr>
          <a:xfrm>
            <a:off x="705590" y="1231641"/>
            <a:ext cx="1431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F0DB4C"/>
                </a:solidFill>
                <a:latin typeface="TT Fors Bold" panose="020B0003030001020000" pitchFamily="34" charset="0"/>
              </a:rPr>
              <a:t>Electricitatea</a:t>
            </a:r>
            <a:endParaRPr lang="de-DE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7121EDA-B63C-4696-BFCC-FCC42CA01420}"/>
              </a:ext>
            </a:extLst>
          </p:cNvPr>
          <p:cNvSpPr>
            <a:spLocks noChangeAspect="1"/>
          </p:cNvSpPr>
          <p:nvPr/>
        </p:nvSpPr>
        <p:spPr>
          <a:xfrm>
            <a:off x="4813168" y="5158645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95CDE54-D893-45A5-8EB5-0DC9C2E4210F}"/>
              </a:ext>
            </a:extLst>
          </p:cNvPr>
          <p:cNvSpPr>
            <a:spLocks noChangeAspect="1"/>
          </p:cNvSpPr>
          <p:nvPr/>
        </p:nvSpPr>
        <p:spPr>
          <a:xfrm>
            <a:off x="3815405" y="6344952"/>
            <a:ext cx="719585" cy="71958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0E85A77-FE79-4BF3-A24B-C6A8DA7757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2299" y="193738"/>
            <a:ext cx="4935600" cy="495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4115324-9249-46D4-987C-E97D7CA1396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90177" y="2746614"/>
            <a:ext cx="4935600" cy="495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48A83D9-C25F-419B-B5E6-B9F775651A44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2462" y="2826674"/>
            <a:ext cx="4935600" cy="4950000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57293FC2-DF3F-41DC-A9F9-5C706B32E86D}"/>
              </a:ext>
            </a:extLst>
          </p:cNvPr>
          <p:cNvSpPr/>
          <p:nvPr/>
        </p:nvSpPr>
        <p:spPr>
          <a:xfrm>
            <a:off x="6838965" y="4080934"/>
            <a:ext cx="1502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latin typeface="TT Fors Bold" panose="020B0003030001020000" pitchFamily="34" charset="0"/>
              </a:rPr>
              <a:t>Gaze naturale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CBA3EDE-B09D-4F6D-8A9E-59273353E4E0}"/>
              </a:ext>
            </a:extLst>
          </p:cNvPr>
          <p:cNvSpPr/>
          <p:nvPr/>
        </p:nvSpPr>
        <p:spPr>
          <a:xfrm>
            <a:off x="6440730" y="5022639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latin typeface="TT Fors" panose="020B0003030001020000" pitchFamily="34" charset="0"/>
              </a:rPr>
              <a:t>Electricitate obținută din gaze naturale.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80827CC-FD84-4548-96C9-485E63631F93}"/>
              </a:ext>
            </a:extLst>
          </p:cNvPr>
          <p:cNvSpPr/>
          <p:nvPr/>
        </p:nvSpPr>
        <p:spPr>
          <a:xfrm>
            <a:off x="6266643" y="4523946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15 000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EC17BF87-F0D3-4781-B332-8AE846DEA892}"/>
              </a:ext>
            </a:extLst>
          </p:cNvPr>
          <p:cNvSpPr/>
          <p:nvPr/>
        </p:nvSpPr>
        <p:spPr>
          <a:xfrm>
            <a:off x="1185421" y="4034005"/>
            <a:ext cx="2143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latin typeface="TT Fors Bold" panose="020B0003030001020000" pitchFamily="34" charset="0"/>
              </a:rPr>
              <a:t>Energie regenerabilă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D134372-4358-47D7-8D31-3CC38CB728D4}"/>
              </a:ext>
            </a:extLst>
          </p:cNvPr>
          <p:cNvSpPr/>
          <p:nvPr/>
        </p:nvSpPr>
        <p:spPr>
          <a:xfrm>
            <a:off x="1061320" y="4964296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latin typeface="TT Fors" panose="020B0003030001020000" pitchFamily="34" charset="0"/>
              </a:rPr>
              <a:t>Electricitate obținută prin surse regenerabile.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D1F3062-28CA-4FD4-A8B5-1C40D1FA063C}"/>
              </a:ext>
            </a:extLst>
          </p:cNvPr>
          <p:cNvSpPr/>
          <p:nvPr/>
        </p:nvSpPr>
        <p:spPr>
          <a:xfrm>
            <a:off x="944383" y="4437028"/>
            <a:ext cx="206197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9 000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CAD8578-E436-4FB4-8DA9-424456D00ADD}"/>
              </a:ext>
            </a:extLst>
          </p:cNvPr>
          <p:cNvSpPr/>
          <p:nvPr/>
        </p:nvSpPr>
        <p:spPr>
          <a:xfrm>
            <a:off x="3871734" y="1684900"/>
            <a:ext cx="2032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latin typeface="TT Fors Bold" panose="020B0003030001020000" pitchFamily="34" charset="0"/>
              </a:rPr>
              <a:t>Pe bază de cărbune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BEFB2E0-0299-48E3-96DD-5C7602CB6EEE}"/>
              </a:ext>
            </a:extLst>
          </p:cNvPr>
          <p:cNvSpPr/>
          <p:nvPr/>
        </p:nvSpPr>
        <p:spPr>
          <a:xfrm>
            <a:off x="3673926" y="2607256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1400" dirty="0">
                <a:latin typeface="TT Fors" panose="020B0003030001020000" pitchFamily="34" charset="0"/>
              </a:rPr>
              <a:t>Electricitate obținută prin arderea cărbunelui.</a:t>
            </a:r>
            <a:endParaRPr lang="en-US" sz="11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4F7FCBE-D6EE-4E44-BDA3-0904193F7479}"/>
              </a:ext>
            </a:extLst>
          </p:cNvPr>
          <p:cNvSpPr/>
          <p:nvPr/>
        </p:nvSpPr>
        <p:spPr>
          <a:xfrm>
            <a:off x="3499839" y="2079988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30 000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B29967E-027D-406C-A31D-5A93D93C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5</a:t>
            </a:fld>
            <a:endParaRPr lang="en-MK" dirty="0"/>
          </a:p>
        </p:txBody>
      </p:sp>
      <p:pic>
        <p:nvPicPr>
          <p:cNvPr id="22" name="Grafik 21" descr="Schere">
            <a:extLst>
              <a:ext uri="{FF2B5EF4-FFF2-40B4-BE49-F238E27FC236}">
                <a16:creationId xmlns:a16="http://schemas.microsoft.com/office/drawing/2014/main" id="{3AB21108-A3BD-4846-8CFC-4FD3C347553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DD3D261-26A4-4E55-A82F-D105852874F0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08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A6A5E8F-4DD0-4320-B0BA-4EF020A6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6</a:t>
            </a:fld>
            <a:endParaRPr lang="en-MK" dirty="0"/>
          </a:p>
        </p:txBody>
      </p:sp>
      <p:pic>
        <p:nvPicPr>
          <p:cNvPr id="3" name="Inhaltsplatzhalter 3">
            <a:extLst>
              <a:ext uri="{FF2B5EF4-FFF2-40B4-BE49-F238E27FC236}">
                <a16:creationId xmlns:a16="http://schemas.microsoft.com/office/drawing/2014/main" id="{41FF8FCC-A168-44D2-A74D-748B80FE63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869" y="2088664"/>
            <a:ext cx="4935600" cy="4950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4C8AE23-BB46-496C-892E-B95311D136A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96601" y="5430110"/>
            <a:ext cx="743776" cy="78645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B8B50C45-6B9C-4157-A5F6-CA897AD3FC22}"/>
              </a:ext>
            </a:extLst>
          </p:cNvPr>
          <p:cNvSpPr/>
          <p:nvPr/>
        </p:nvSpPr>
        <p:spPr>
          <a:xfrm>
            <a:off x="2151972" y="3337652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S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martphone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483932C-12B7-4E9C-B50D-6CD12FD9A0A2}"/>
              </a:ext>
            </a:extLst>
          </p:cNvPr>
          <p:cNvSpPr/>
          <p:nvPr/>
        </p:nvSpPr>
        <p:spPr>
          <a:xfrm>
            <a:off x="1777432" y="4333949"/>
            <a:ext cx="2428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Multe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metale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valoroase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și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pământuri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rare.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Extracția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provoacă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daune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mari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mediului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E4CB726-BB4C-410B-BCD7-FB95D02C3850}"/>
              </a:ext>
            </a:extLst>
          </p:cNvPr>
          <p:cNvSpPr/>
          <p:nvPr/>
        </p:nvSpPr>
        <p:spPr>
          <a:xfrm>
            <a:off x="1603345" y="3806681"/>
            <a:ext cx="200907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3000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pic>
        <p:nvPicPr>
          <p:cNvPr id="8" name="Inhaltsplatzhalter 3">
            <a:extLst>
              <a:ext uri="{FF2B5EF4-FFF2-40B4-BE49-F238E27FC236}">
                <a16:creationId xmlns:a16="http://schemas.microsoft.com/office/drawing/2014/main" id="{4DE6FDEA-C514-4214-8EB1-6D346346F772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70647" y="2056700"/>
            <a:ext cx="4935600" cy="495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567A4F7-8D50-4149-B3AE-AFC93481907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9223"/>
                    </a14:imgEffect>
                    <a14:imgEffect>
                      <a14:saturation sat="1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83224" y="5469504"/>
            <a:ext cx="619216" cy="61921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2511C45-E7C4-44DB-B33F-3BFC55DD9493}"/>
              </a:ext>
            </a:extLst>
          </p:cNvPr>
          <p:cNvSpPr/>
          <p:nvPr/>
        </p:nvSpPr>
        <p:spPr>
          <a:xfrm>
            <a:off x="5904179" y="3621959"/>
            <a:ext cx="1115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fairphone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57AD86E-56BE-4611-8634-7DD0CD7593D7}"/>
              </a:ext>
            </a:extLst>
          </p:cNvPr>
          <p:cNvSpPr/>
          <p:nvPr/>
        </p:nvSpPr>
        <p:spPr>
          <a:xfrm>
            <a:off x="5267846" y="4563664"/>
            <a:ext cx="24285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100%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pământuri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rare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reciclate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 Este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ușor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reparat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Condiții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muncă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mai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echitabile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981B7C3-81EF-496A-B3C6-2861B1245914}"/>
              </a:ext>
            </a:extLst>
          </p:cNvPr>
          <p:cNvSpPr/>
          <p:nvPr/>
        </p:nvSpPr>
        <p:spPr>
          <a:xfrm>
            <a:off x="5271183" y="4077340"/>
            <a:ext cx="200907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1900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78757C9-0B67-4F59-9668-367433B88BBE}"/>
              </a:ext>
            </a:extLst>
          </p:cNvPr>
          <p:cNvSpPr/>
          <p:nvPr/>
        </p:nvSpPr>
        <p:spPr>
          <a:xfrm>
            <a:off x="923900" y="1234198"/>
            <a:ext cx="1323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solidFill>
                  <a:srgbClr val="000000"/>
                </a:solidFill>
                <a:latin typeface="TT Fors Bold" panose="020B0003030001020000" pitchFamily="34" charset="0"/>
              </a:rPr>
              <a:t>Comunicare</a:t>
            </a:r>
            <a:endParaRPr lang="en-US" dirty="0">
              <a:latin typeface="TT Fors Bold" panose="020B0003030001020000" pitchFamily="34" charset="0"/>
            </a:endParaRPr>
          </a:p>
        </p:txBody>
      </p:sp>
      <p:pic>
        <p:nvPicPr>
          <p:cNvPr id="14" name="Grafik 13" descr="Schere">
            <a:extLst>
              <a:ext uri="{FF2B5EF4-FFF2-40B4-BE49-F238E27FC236}">
                <a16:creationId xmlns:a16="http://schemas.microsoft.com/office/drawing/2014/main" id="{FD3D6779-3FB2-4D9D-B15F-785AB9FF3FD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F3C98E0-D7A4-4D51-8267-22B80F7AB4D1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0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>
            <a:extLst>
              <a:ext uri="{FF2B5EF4-FFF2-40B4-BE49-F238E27FC236}">
                <a16:creationId xmlns:a16="http://schemas.microsoft.com/office/drawing/2014/main" id="{BEEE9755-3378-46D5-8744-73D8F1A8A6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3000"/>
                    </a14:imgEffect>
                    <a14:imgEffect>
                      <a14:brightnessContrast bright="76000" contrast="-4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9081" y="2926907"/>
            <a:ext cx="4935600" cy="4950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A6D31E3B-B6EB-421E-87B5-EFC0B6872D4E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4000"/>
                    </a14:imgEffect>
                    <a14:imgEffect>
                      <a14:brightnessContrast bright="61000" contrast="-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0234" y="677386"/>
            <a:ext cx="4935600" cy="495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EEA95CC-7E1E-4BFD-ACF3-784606A4C832}"/>
              </a:ext>
            </a:extLst>
          </p:cNvPr>
          <p:cNvSpPr/>
          <p:nvPr/>
        </p:nvSpPr>
        <p:spPr>
          <a:xfrm>
            <a:off x="657700" y="6198148"/>
            <a:ext cx="975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AB2346"/>
                </a:solidFill>
                <a:latin typeface="TT Fors Bold" panose="020B0003030001020000" pitchFamily="34" charset="0"/>
              </a:rPr>
              <a:t>Încălzire</a:t>
            </a:r>
            <a:endParaRPr lang="de-DE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C4FD1339-D0B3-424B-B1A9-31DFA10F7FC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409822" y="90602"/>
            <a:ext cx="4935600" cy="4950000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D57FF86C-479F-4883-905C-BB6F6A5AE7E6}"/>
              </a:ext>
            </a:extLst>
          </p:cNvPr>
          <p:cNvSpPr/>
          <p:nvPr/>
        </p:nvSpPr>
        <p:spPr>
          <a:xfrm>
            <a:off x="1642739" y="1950396"/>
            <a:ext cx="1502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Gaze naturale</a:t>
            </a:r>
            <a:endParaRPr lang="de-DE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B9EDD4A-61B2-43FA-AF72-A951C77A5642}"/>
              </a:ext>
            </a:extLst>
          </p:cNvPr>
          <p:cNvSpPr/>
          <p:nvPr/>
        </p:nvSpPr>
        <p:spPr>
          <a:xfrm>
            <a:off x="1206884" y="2894148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arderea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gazelor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pentru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generarea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căldură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C811A2B-1341-411D-9962-41924A6C5F68}"/>
              </a:ext>
            </a:extLst>
          </p:cNvPr>
          <p:cNvSpPr/>
          <p:nvPr/>
        </p:nvSpPr>
        <p:spPr>
          <a:xfrm>
            <a:off x="1106534" y="2417109"/>
            <a:ext cx="225593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12 600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CO2e/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8B5C1F8-8EB6-49D6-B213-B6D6AD5D69ED}"/>
              </a:ext>
            </a:extLst>
          </p:cNvPr>
          <p:cNvSpPr/>
          <p:nvPr/>
        </p:nvSpPr>
        <p:spPr>
          <a:xfrm>
            <a:off x="5148476" y="4099140"/>
            <a:ext cx="75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latin typeface="TT Fors Bold" panose="020B0003030001020000" pitchFamily="34" charset="0"/>
              </a:rPr>
              <a:t>Petrol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B392000-A1FC-401F-A6C3-396A9904DD08}"/>
              </a:ext>
            </a:extLst>
          </p:cNvPr>
          <p:cNvSpPr/>
          <p:nvPr/>
        </p:nvSpPr>
        <p:spPr>
          <a:xfrm>
            <a:off x="4354157" y="5099468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TT Fors" panose="020B0003030001020000" pitchFamily="34" charset="0"/>
              </a:rPr>
              <a:t>arderea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petrolului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pentru</a:t>
            </a:r>
            <a:r>
              <a:rPr lang="en-US" sz="1400" dirty="0">
                <a:latin typeface="TT Fors" panose="020B0003030001020000" pitchFamily="34" charset="0"/>
              </a:rPr>
              <a:t> </a:t>
            </a:r>
            <a:r>
              <a:rPr lang="en-US" sz="1400" dirty="0" err="1">
                <a:latin typeface="TT Fors" panose="020B0003030001020000" pitchFamily="34" charset="0"/>
              </a:rPr>
              <a:t>generarea</a:t>
            </a:r>
            <a:r>
              <a:rPr lang="en-US" sz="1400" dirty="0">
                <a:latin typeface="TT Fors" panose="020B0003030001020000" pitchFamily="34" charset="0"/>
              </a:rPr>
              <a:t> de </a:t>
            </a:r>
            <a:r>
              <a:rPr lang="en-US" sz="1400" dirty="0" err="1">
                <a:latin typeface="TT Fors" panose="020B0003030001020000" pitchFamily="34" charset="0"/>
              </a:rPr>
              <a:t>căldură</a:t>
            </a:r>
            <a:endParaRPr lang="en-US" sz="1400" dirty="0">
              <a:latin typeface="TT Fors" panose="020B0003030001020000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DE2D6D5-E324-471B-975F-20CBA6706E48}"/>
              </a:ext>
            </a:extLst>
          </p:cNvPr>
          <p:cNvSpPr/>
          <p:nvPr/>
        </p:nvSpPr>
        <p:spPr>
          <a:xfrm>
            <a:off x="4208251" y="4589670"/>
            <a:ext cx="21789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16 800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BFBF35A-93C4-443C-9D8E-375F9D679F82}"/>
              </a:ext>
            </a:extLst>
          </p:cNvPr>
          <p:cNvSpPr/>
          <p:nvPr/>
        </p:nvSpPr>
        <p:spPr>
          <a:xfrm>
            <a:off x="7121212" y="1329986"/>
            <a:ext cx="1613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pelete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de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lemn</a:t>
            </a:r>
            <a:endParaRPr lang="de-DE" b="1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593D4F3-47F1-4DE0-86B7-3B6C3A2E5A9B}"/>
              </a:ext>
            </a:extLst>
          </p:cNvPr>
          <p:cNvSpPr/>
          <p:nvPr/>
        </p:nvSpPr>
        <p:spPr>
          <a:xfrm>
            <a:off x="6689901" y="2271691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arderea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peleților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lemn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pentru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generarea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căldură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879B69A-F632-4E93-90AC-0DCEF1BF3E9D}"/>
              </a:ext>
            </a:extLst>
          </p:cNvPr>
          <p:cNvSpPr/>
          <p:nvPr/>
        </p:nvSpPr>
        <p:spPr>
          <a:xfrm>
            <a:off x="6671043" y="1778067"/>
            <a:ext cx="208602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2600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CO2e/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385536D-FC57-4917-A897-3BC0BF6F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7</a:t>
            </a:fld>
            <a:endParaRPr lang="en-MK" dirty="0"/>
          </a:p>
        </p:txBody>
      </p:sp>
      <p:pic>
        <p:nvPicPr>
          <p:cNvPr id="20" name="Grafik 19" descr="Schere">
            <a:extLst>
              <a:ext uri="{FF2B5EF4-FFF2-40B4-BE49-F238E27FC236}">
                <a16:creationId xmlns:a16="http://schemas.microsoft.com/office/drawing/2014/main" id="{FCB94ED0-39F6-4F69-A78E-4E6D88FD764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668499">
            <a:off x="730783" y="5899428"/>
            <a:ext cx="354330" cy="354330"/>
          </a:xfrm>
          <a:prstGeom prst="rect">
            <a:avLst/>
          </a:prstGeom>
        </p:spPr>
      </p:pic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3739D43-06C8-420E-B1F8-60AB509A3E4B}"/>
              </a:ext>
            </a:extLst>
          </p:cNvPr>
          <p:cNvCxnSpPr/>
          <p:nvPr/>
        </p:nvCxnSpPr>
        <p:spPr>
          <a:xfrm>
            <a:off x="1052728" y="6075958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43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fik 57">
            <a:extLst>
              <a:ext uri="{FF2B5EF4-FFF2-40B4-BE49-F238E27FC236}">
                <a16:creationId xmlns:a16="http://schemas.microsoft.com/office/drawing/2014/main" id="{49655064-1CC9-4EB0-AC4D-E939A5D3F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332" y="1746005"/>
            <a:ext cx="4183585" cy="41835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FD9665C-7E35-40B3-AC6D-455EF43C5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142571" y="3486214"/>
            <a:ext cx="584329" cy="584329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AF321B9C-B5EC-474E-93DA-390A017DA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14454">
            <a:off x="6833104" y="1942804"/>
            <a:ext cx="456388" cy="45638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C5A9771E-FE56-46B6-BF1A-8AFD8FD68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56725" y="3008061"/>
            <a:ext cx="596071" cy="59607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6655627F-9E3F-4BAE-8589-E75F9881E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5075" y="4503415"/>
            <a:ext cx="901595" cy="901595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6E5D2F59-5E93-44EC-A3A9-A7DFC297A4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666736">
            <a:off x="7736098" y="2491000"/>
            <a:ext cx="391748" cy="391748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15D557C7-FBAB-4515-A43B-41ABC4862AD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697"/>
                    </a14:imgEffect>
                    <a14:imgEffect>
                      <a14:saturation sat="2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765330">
            <a:off x="7517679" y="4462877"/>
            <a:ext cx="828586" cy="828586"/>
          </a:xfrm>
          <a:prstGeom prst="rect">
            <a:avLst/>
          </a:prstGeom>
        </p:spPr>
      </p:pic>
      <p:sp>
        <p:nvSpPr>
          <p:cNvPr id="61" name="Rechteck 60">
            <a:extLst>
              <a:ext uri="{FF2B5EF4-FFF2-40B4-BE49-F238E27FC236}">
                <a16:creationId xmlns:a16="http://schemas.microsoft.com/office/drawing/2014/main" id="{83A2D8C5-C9A3-4B7D-AED6-67181363D72B}"/>
              </a:ext>
            </a:extLst>
          </p:cNvPr>
          <p:cNvSpPr/>
          <p:nvPr/>
        </p:nvSpPr>
        <p:spPr>
          <a:xfrm rot="5400000" flipV="1">
            <a:off x="8285768" y="3649892"/>
            <a:ext cx="1181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8C52FF"/>
                </a:solidFill>
                <a:latin typeface="TT Fors Bold" panose="020B0003030001020000" pitchFamily="34" charset="0"/>
              </a:rPr>
              <a:t>mobilitate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930D97F-A77E-4A64-8BC8-4F9A61D0AA0C}"/>
              </a:ext>
            </a:extLst>
          </p:cNvPr>
          <p:cNvSpPr/>
          <p:nvPr/>
        </p:nvSpPr>
        <p:spPr>
          <a:xfrm rot="5400000">
            <a:off x="5161881" y="3724553"/>
            <a:ext cx="1012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64AC95"/>
                </a:solidFill>
                <a:latin typeface="TT Fors Bold" panose="020B0003030001020000" pitchFamily="34" charset="0"/>
              </a:rPr>
              <a:t>mâncare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BC81E77-AD92-4248-9620-64F5AC72E017}"/>
              </a:ext>
            </a:extLst>
          </p:cNvPr>
          <p:cNvSpPr/>
          <p:nvPr/>
        </p:nvSpPr>
        <p:spPr>
          <a:xfrm rot="1819612">
            <a:off x="5749746" y="5011097"/>
            <a:ext cx="1320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F0DB4C"/>
                </a:solidFill>
                <a:latin typeface="TT Fors Bold" panose="020B0003030001020000" pitchFamily="34" charset="0"/>
              </a:rPr>
              <a:t>electricitate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6D1F2EF-BF84-4251-9351-76163FC3DE45}"/>
              </a:ext>
            </a:extLst>
          </p:cNvPr>
          <p:cNvSpPr/>
          <p:nvPr/>
        </p:nvSpPr>
        <p:spPr>
          <a:xfrm rot="19795771">
            <a:off x="7446306" y="5042974"/>
            <a:ext cx="1296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b="1" dirty="0">
                <a:solidFill>
                  <a:schemeClr val="bg1">
                    <a:lumMod val="50000"/>
                  </a:schemeClr>
                </a:solidFill>
                <a:latin typeface="TT Fors Bold" panose="020B0003030001020000" pitchFamily="34" charset="0"/>
              </a:rPr>
              <a:t>comunicare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TT Fors Bold" panose="020B0003030001020000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AF71B19-8E85-40E0-94A9-5BA46386CD71}"/>
              </a:ext>
            </a:extLst>
          </p:cNvPr>
          <p:cNvSpPr/>
          <p:nvPr/>
        </p:nvSpPr>
        <p:spPr>
          <a:xfrm rot="9005367">
            <a:off x="5796084" y="2341385"/>
            <a:ext cx="109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6FC0EB"/>
                </a:solidFill>
                <a:latin typeface="TT Fors Bold" panose="020B0003030001020000" pitchFamily="34" charset="0"/>
              </a:rPr>
              <a:t>material</a:t>
            </a:r>
            <a:r>
              <a:rPr lang="ro-RO" b="1">
                <a:solidFill>
                  <a:srgbClr val="6FC0EB"/>
                </a:solidFill>
                <a:latin typeface="TT Fors Bold" panose="020B0003030001020000" pitchFamily="34" charset="0"/>
              </a:rPr>
              <a:t>e</a:t>
            </a:r>
            <a:endParaRPr lang="en-US" dirty="0">
              <a:latin typeface="TT Fors Bold" panose="020B0003030001020000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1970329-D265-4FD7-ACB3-86D9088B782D}"/>
              </a:ext>
            </a:extLst>
          </p:cNvPr>
          <p:cNvSpPr/>
          <p:nvPr/>
        </p:nvSpPr>
        <p:spPr>
          <a:xfrm rot="12634961">
            <a:off x="7606830" y="2289768"/>
            <a:ext cx="975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rgbClr val="AB2346"/>
                </a:solidFill>
                <a:latin typeface="TT Fors Bold" panose="020B0003030001020000" pitchFamily="34" charset="0"/>
              </a:rPr>
              <a:t>Încălzire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8386E5-B2F1-4AF7-BA24-E3A9B401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8</a:t>
            </a:fld>
            <a:endParaRPr lang="en-MK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61DEF20-AEB9-4EF7-A3E3-79C87C3E78F0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7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441" y="1304837"/>
            <a:ext cx="4935600" cy="495000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4BC6D9BC-6FA3-46B6-A434-5561DAB6DE81}"/>
              </a:ext>
            </a:extLst>
          </p:cNvPr>
          <p:cNvSpPr/>
          <p:nvPr/>
        </p:nvSpPr>
        <p:spPr>
          <a:xfrm>
            <a:off x="1836889" y="2838132"/>
            <a:ext cx="1899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P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omp</a:t>
            </a:r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ă</a:t>
            </a:r>
            <a:r>
              <a:rPr lang="de-DE" b="1" dirty="0">
                <a:solidFill>
                  <a:schemeClr val="bg1"/>
                </a:solidFill>
                <a:latin typeface="TT Fors Bold" panose="020B0003030001020000" pitchFamily="34" charset="0"/>
              </a:rPr>
              <a:t> de </a:t>
            </a:r>
            <a:r>
              <a:rPr lang="de-DE" b="1" dirty="0" err="1">
                <a:solidFill>
                  <a:schemeClr val="bg1"/>
                </a:solidFill>
                <a:latin typeface="TT Fors Bold" panose="020B0003030001020000" pitchFamily="34" charset="0"/>
              </a:rPr>
              <a:t>caldur</a:t>
            </a:r>
            <a:r>
              <a:rPr lang="ro-RO" b="1" dirty="0">
                <a:solidFill>
                  <a:schemeClr val="bg1"/>
                </a:solidFill>
                <a:latin typeface="TT Fors Bold" panose="020B0003030001020000" pitchFamily="34" charset="0"/>
              </a:rPr>
              <a:t>ă</a:t>
            </a:r>
            <a:endParaRPr lang="de-DE" b="1" dirty="0">
              <a:solidFill>
                <a:schemeClr val="bg1"/>
              </a:solidFill>
              <a:latin typeface="TT Fors Bold" panose="020B0003030001020000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C48B365-1FBB-4F8D-B9EE-79731545D100}"/>
              </a:ext>
            </a:extLst>
          </p:cNvPr>
          <p:cNvSpPr/>
          <p:nvPr/>
        </p:nvSpPr>
        <p:spPr>
          <a:xfrm>
            <a:off x="1587689" y="3779837"/>
            <a:ext cx="242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pompă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de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căldură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alimentată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cu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energii</a:t>
            </a:r>
            <a:r>
              <a:rPr lang="en-US" sz="1400" dirty="0">
                <a:solidFill>
                  <a:schemeClr val="bg1"/>
                </a:solidFill>
                <a:latin typeface="TT Fors" panose="020B0003030001020000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TT Fors" panose="020B0003030001020000" pitchFamily="34" charset="0"/>
              </a:rPr>
              <a:t>regenerabile</a:t>
            </a:r>
            <a:endParaRPr lang="en-US" sz="1400" dirty="0">
              <a:solidFill>
                <a:schemeClr val="bg1"/>
              </a:solidFill>
              <a:latin typeface="TT Fors" panose="020B0003030001020000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92697CC-7B3F-4908-B40F-F155EF02C3B3}"/>
              </a:ext>
            </a:extLst>
          </p:cNvPr>
          <p:cNvSpPr/>
          <p:nvPr/>
        </p:nvSpPr>
        <p:spPr>
          <a:xfrm>
            <a:off x="1556908" y="3273089"/>
            <a:ext cx="200907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TT Fors" panose="020B0003030001020000" pitchFamily="34" charset="0"/>
              </a:rPr>
              <a:t>1000 kg </a:t>
            </a:r>
            <a:r>
              <a:rPr lang="ro-RO" dirty="0">
                <a:latin typeface="TT Fors" panose="020B0003030001020000" pitchFamily="34" charset="0"/>
              </a:rPr>
              <a:t>de</a:t>
            </a:r>
            <a:r>
              <a:rPr lang="en-US" dirty="0">
                <a:latin typeface="TT Fors" panose="020B0003030001020000" pitchFamily="34" charset="0"/>
              </a:rPr>
              <a:t> CO</a:t>
            </a:r>
            <a:r>
              <a:rPr lang="en-US" baseline="-25000" dirty="0">
                <a:latin typeface="TT Fors" panose="020B0003030001020000" pitchFamily="34" charset="0"/>
              </a:rPr>
              <a:t>2e</a:t>
            </a:r>
            <a:r>
              <a:rPr lang="en-US" dirty="0">
                <a:latin typeface="TT Fors" panose="020B0003030001020000" pitchFamily="34" charset="0"/>
              </a:rPr>
              <a:t>/</a:t>
            </a:r>
            <a:r>
              <a:rPr lang="ro-RO" dirty="0">
                <a:latin typeface="TT Fors" panose="020B0003030001020000" pitchFamily="34" charset="0"/>
              </a:rPr>
              <a:t>an</a:t>
            </a:r>
            <a:endParaRPr lang="en-US" dirty="0">
              <a:latin typeface="TT Fors" panose="020B0003030001020000" pitchFamily="34" charset="0"/>
            </a:endParaRPr>
          </a:p>
        </p:txBody>
      </p:sp>
      <p:pic>
        <p:nvPicPr>
          <p:cNvPr id="24" name="Grafik 23" descr="Schere">
            <a:extLst>
              <a:ext uri="{FF2B5EF4-FFF2-40B4-BE49-F238E27FC236}">
                <a16:creationId xmlns:a16="http://schemas.microsoft.com/office/drawing/2014/main" id="{A25310E8-C32F-4EAD-B2F3-A26772B66E68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3668499">
            <a:off x="778674" y="1622703"/>
            <a:ext cx="354330" cy="354330"/>
          </a:xfrm>
          <a:prstGeom prst="rect">
            <a:avLst/>
          </a:prstGeom>
        </p:spPr>
      </p:pic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32440BB-BC26-4059-8479-C7CA8545FD49}"/>
              </a:ext>
            </a:extLst>
          </p:cNvPr>
          <p:cNvCxnSpPr/>
          <p:nvPr/>
        </p:nvCxnSpPr>
        <p:spPr>
          <a:xfrm>
            <a:off x="1100619" y="1799233"/>
            <a:ext cx="109347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7197B1D3-A2E5-4BA5-A3F7-08E499D7647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47614" y="2938515"/>
            <a:ext cx="1485083" cy="148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02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428</Words>
  <Application>Microsoft Office PowerPoint</Application>
  <PresentationFormat>Custom</PresentationFormat>
  <Paragraphs>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Calibri Light</vt:lpstr>
      <vt:lpstr>TT Fors Bold</vt:lpstr>
      <vt:lpstr>Aptos Display</vt:lpstr>
      <vt:lpstr>TT Fors</vt:lpstr>
      <vt:lpstr>Calibri</vt:lpstr>
      <vt:lpstr>Arial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Stefani Prenkova</cp:lastModifiedBy>
  <cp:revision>56</cp:revision>
  <cp:lastPrinted>2025-07-31T09:53:35Z</cp:lastPrinted>
  <dcterms:created xsi:type="dcterms:W3CDTF">2025-01-17T12:37:01Z</dcterms:created>
  <dcterms:modified xsi:type="dcterms:W3CDTF">2025-11-05T12:43:48Z</dcterms:modified>
</cp:coreProperties>
</file>